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3" r:id="rId3"/>
  </p:sldIdLst>
  <p:sldSz cx="7561263" cy="10693400"/>
  <p:notesSz cx="6808788" cy="9940925"/>
  <p:defaultTextStyle>
    <a:defPPr>
      <a:defRPr lang="fr-FR"/>
    </a:defPPr>
    <a:lvl1pPr marL="0" algn="l" defTabSz="104213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068" algn="l" defTabSz="104213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136" algn="l" defTabSz="104213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3204" algn="l" defTabSz="104213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4273" algn="l" defTabSz="104213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5339" algn="l" defTabSz="104213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6408" algn="l" defTabSz="104213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7477" algn="l" defTabSz="104213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68543" algn="l" defTabSz="104213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2A2A"/>
    <a:srgbClr val="FF9966"/>
    <a:srgbClr val="7030A0"/>
    <a:srgbClr val="E46C0A"/>
    <a:srgbClr val="FF3399"/>
    <a:srgbClr val="66FF66"/>
    <a:srgbClr val="33CC33"/>
    <a:srgbClr val="99FF33"/>
    <a:srgbClr val="99FF66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93" autoAdjust="0"/>
    <p:restoredTop sz="94676" autoAdjust="0"/>
  </p:normalViewPr>
  <p:slideViewPr>
    <p:cSldViewPr showGuides="1">
      <p:cViewPr varScale="1">
        <p:scale>
          <a:sx n="70" d="100"/>
          <a:sy n="70" d="100"/>
        </p:scale>
        <p:origin x="3474" y="78"/>
      </p:cViewPr>
      <p:guideLst>
        <p:guide orient="horz" pos="3368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67095" y="3321888"/>
            <a:ext cx="6427074" cy="229215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34190" y="6059596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4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3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6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4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194A6-AE0D-4C4C-B25B-AA914C5C6CB4}" type="datetimeFigureOut">
              <a:rPr lang="fr-BE" smtClean="0"/>
              <a:t>15-02-21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4222F-D392-4C7A-9F27-DAE86B44626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84212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194A6-AE0D-4C4C-B25B-AA914C5C6CB4}" type="datetimeFigureOut">
              <a:rPr lang="fr-BE" smtClean="0"/>
              <a:t>15-02-21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4222F-D392-4C7A-9F27-DAE86B44626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13292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7288" y="6871502"/>
            <a:ext cx="6427074" cy="2123828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97288" y="4532319"/>
            <a:ext cx="6427074" cy="2339181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43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87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3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74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17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6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05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148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194A6-AE0D-4C4C-B25B-AA914C5C6CB4}" type="datetimeFigureOut">
              <a:rPr lang="fr-BE" smtClean="0"/>
              <a:t>15-02-21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4222F-D392-4C7A-9F27-DAE86B44626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3742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78063" y="2495127"/>
            <a:ext cx="3339558" cy="705715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843642" y="2495127"/>
            <a:ext cx="3339558" cy="705715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194A6-AE0D-4C4C-B25B-AA914C5C6CB4}" type="datetimeFigureOut">
              <a:rPr lang="fr-BE" smtClean="0"/>
              <a:t>15-02-21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4222F-D392-4C7A-9F27-DAE86B44626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33656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78063" y="2393640"/>
            <a:ext cx="3340871" cy="99755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36" indent="0">
              <a:buNone/>
              <a:defRPr sz="2300" b="1"/>
            </a:lvl2pPr>
            <a:lvl3pPr marL="1042872" indent="0">
              <a:buNone/>
              <a:defRPr sz="2100" b="1"/>
            </a:lvl3pPr>
            <a:lvl4pPr marL="1564308" indent="0">
              <a:buNone/>
              <a:defRPr sz="1800" b="1"/>
            </a:lvl4pPr>
            <a:lvl5pPr marL="2085744" indent="0">
              <a:buNone/>
              <a:defRPr sz="1800" b="1"/>
            </a:lvl5pPr>
            <a:lvl6pPr marL="2607179" indent="0">
              <a:buNone/>
              <a:defRPr sz="1800" b="1"/>
            </a:lvl6pPr>
            <a:lvl7pPr marL="3128616" indent="0">
              <a:buNone/>
              <a:defRPr sz="1800" b="1"/>
            </a:lvl7pPr>
            <a:lvl8pPr marL="3650052" indent="0">
              <a:buNone/>
              <a:defRPr sz="1800" b="1"/>
            </a:lvl8pPr>
            <a:lvl9pPr marL="4171487" indent="0">
              <a:buNone/>
              <a:defRPr sz="18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78063" y="3391195"/>
            <a:ext cx="3340871" cy="6161082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841019" y="2393640"/>
            <a:ext cx="3342183" cy="99755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36" indent="0">
              <a:buNone/>
              <a:defRPr sz="2300" b="1"/>
            </a:lvl2pPr>
            <a:lvl3pPr marL="1042872" indent="0">
              <a:buNone/>
              <a:defRPr sz="2100" b="1"/>
            </a:lvl3pPr>
            <a:lvl4pPr marL="1564308" indent="0">
              <a:buNone/>
              <a:defRPr sz="1800" b="1"/>
            </a:lvl4pPr>
            <a:lvl5pPr marL="2085744" indent="0">
              <a:buNone/>
              <a:defRPr sz="1800" b="1"/>
            </a:lvl5pPr>
            <a:lvl6pPr marL="2607179" indent="0">
              <a:buNone/>
              <a:defRPr sz="1800" b="1"/>
            </a:lvl6pPr>
            <a:lvl7pPr marL="3128616" indent="0">
              <a:buNone/>
              <a:defRPr sz="1800" b="1"/>
            </a:lvl7pPr>
            <a:lvl8pPr marL="3650052" indent="0">
              <a:buNone/>
              <a:defRPr sz="1800" b="1"/>
            </a:lvl8pPr>
            <a:lvl9pPr marL="4171487" indent="0">
              <a:buNone/>
              <a:defRPr sz="18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841019" y="3391195"/>
            <a:ext cx="3342183" cy="6161082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194A6-AE0D-4C4C-B25B-AA914C5C6CB4}" type="datetimeFigureOut">
              <a:rPr lang="fr-BE" smtClean="0"/>
              <a:t>15-02-21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4222F-D392-4C7A-9F27-DAE86B44626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97666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194A6-AE0D-4C4C-B25B-AA914C5C6CB4}" type="datetimeFigureOut">
              <a:rPr lang="fr-BE" smtClean="0"/>
              <a:t>15-02-21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4222F-D392-4C7A-9F27-DAE86B44626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35161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194A6-AE0D-4C4C-B25B-AA914C5C6CB4}" type="datetimeFigureOut">
              <a:rPr lang="fr-BE" smtClean="0"/>
              <a:t>15-02-21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4222F-D392-4C7A-9F27-DAE86B44626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2965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8065" y="425755"/>
            <a:ext cx="2487603" cy="1811937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56244" y="425757"/>
            <a:ext cx="4226956" cy="9126520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78065" y="2237694"/>
            <a:ext cx="2487603" cy="7314583"/>
          </a:xfrm>
        </p:spPr>
        <p:txBody>
          <a:bodyPr/>
          <a:lstStyle>
            <a:lvl1pPr marL="0" indent="0">
              <a:buNone/>
              <a:defRPr sz="1600"/>
            </a:lvl1pPr>
            <a:lvl2pPr marL="521436" indent="0">
              <a:buNone/>
              <a:defRPr sz="1400"/>
            </a:lvl2pPr>
            <a:lvl3pPr marL="1042872" indent="0">
              <a:buNone/>
              <a:defRPr sz="1100"/>
            </a:lvl3pPr>
            <a:lvl4pPr marL="1564308" indent="0">
              <a:buNone/>
              <a:defRPr sz="1000"/>
            </a:lvl4pPr>
            <a:lvl5pPr marL="2085744" indent="0">
              <a:buNone/>
              <a:defRPr sz="1000"/>
            </a:lvl5pPr>
            <a:lvl6pPr marL="2607179" indent="0">
              <a:buNone/>
              <a:defRPr sz="1000"/>
            </a:lvl6pPr>
            <a:lvl7pPr marL="3128616" indent="0">
              <a:buNone/>
              <a:defRPr sz="1000"/>
            </a:lvl7pPr>
            <a:lvl8pPr marL="3650052" indent="0">
              <a:buNone/>
              <a:defRPr sz="1000"/>
            </a:lvl8pPr>
            <a:lvl9pPr marL="4171487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194A6-AE0D-4C4C-B25B-AA914C5C6CB4}" type="datetimeFigureOut">
              <a:rPr lang="fr-BE" smtClean="0"/>
              <a:t>15-02-21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4222F-D392-4C7A-9F27-DAE86B44626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34461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2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700"/>
            </a:lvl1pPr>
            <a:lvl2pPr marL="521436" indent="0">
              <a:buNone/>
              <a:defRPr sz="3200"/>
            </a:lvl2pPr>
            <a:lvl3pPr marL="1042872" indent="0">
              <a:buNone/>
              <a:defRPr sz="2700"/>
            </a:lvl3pPr>
            <a:lvl4pPr marL="1564308" indent="0">
              <a:buNone/>
              <a:defRPr sz="2300"/>
            </a:lvl4pPr>
            <a:lvl5pPr marL="2085744" indent="0">
              <a:buNone/>
              <a:defRPr sz="2300"/>
            </a:lvl5pPr>
            <a:lvl6pPr marL="2607179" indent="0">
              <a:buNone/>
              <a:defRPr sz="2300"/>
            </a:lvl6pPr>
            <a:lvl7pPr marL="3128616" indent="0">
              <a:buNone/>
              <a:defRPr sz="2300"/>
            </a:lvl7pPr>
            <a:lvl8pPr marL="3650052" indent="0">
              <a:buNone/>
              <a:defRPr sz="2300"/>
            </a:lvl8pPr>
            <a:lvl9pPr marL="4171487" indent="0">
              <a:buNone/>
              <a:defRPr sz="23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600"/>
            </a:lvl1pPr>
            <a:lvl2pPr marL="521436" indent="0">
              <a:buNone/>
              <a:defRPr sz="1400"/>
            </a:lvl2pPr>
            <a:lvl3pPr marL="1042872" indent="0">
              <a:buNone/>
              <a:defRPr sz="1100"/>
            </a:lvl3pPr>
            <a:lvl4pPr marL="1564308" indent="0">
              <a:buNone/>
              <a:defRPr sz="1000"/>
            </a:lvl4pPr>
            <a:lvl5pPr marL="2085744" indent="0">
              <a:buNone/>
              <a:defRPr sz="1000"/>
            </a:lvl5pPr>
            <a:lvl6pPr marL="2607179" indent="0">
              <a:buNone/>
              <a:defRPr sz="1000"/>
            </a:lvl6pPr>
            <a:lvl7pPr marL="3128616" indent="0">
              <a:buNone/>
              <a:defRPr sz="1000"/>
            </a:lvl7pPr>
            <a:lvl8pPr marL="3650052" indent="0">
              <a:buNone/>
              <a:defRPr sz="1000"/>
            </a:lvl8pPr>
            <a:lvl9pPr marL="4171487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194A6-AE0D-4C4C-B25B-AA914C5C6CB4}" type="datetimeFigureOut">
              <a:rPr lang="fr-BE" smtClean="0"/>
              <a:t>15-02-21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4222F-D392-4C7A-9F27-DAE86B44626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1069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194A6-AE0D-4C4C-B25B-AA914C5C6CB4}" type="datetimeFigureOut">
              <a:rPr lang="fr-BE" smtClean="0"/>
              <a:t>15-02-21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4222F-D392-4C7A-9F27-DAE86B44626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19488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5481916" y="428235"/>
            <a:ext cx="1701284" cy="912404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78063" y="428235"/>
            <a:ext cx="4977832" cy="912404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194A6-AE0D-4C4C-B25B-AA914C5C6CB4}" type="datetimeFigureOut">
              <a:rPr lang="fr-BE" smtClean="0"/>
              <a:t>15-02-21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4222F-D392-4C7A-9F27-DAE86B44626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43474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78063" y="428234"/>
            <a:ext cx="6805137" cy="1782234"/>
          </a:xfrm>
          <a:prstGeom prst="rect">
            <a:avLst/>
          </a:prstGeom>
        </p:spPr>
        <p:txBody>
          <a:bodyPr vert="horz" lIns="104287" tIns="52144" rIns="104287" bIns="52144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104287" tIns="52144" rIns="104287" bIns="52144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78064" y="9911200"/>
            <a:ext cx="1764295" cy="569324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194A6-AE0D-4C4C-B25B-AA914C5C6CB4}" type="datetimeFigureOut">
              <a:rPr lang="fr-BE" smtClean="0"/>
              <a:t>15-02-21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583433" y="9911200"/>
            <a:ext cx="2394400" cy="569324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5418905" y="9911200"/>
            <a:ext cx="1764295" cy="569324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54222F-D392-4C7A-9F27-DAE86B44626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7656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042872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076" indent="-391076" algn="l" defTabSz="1042872" rtl="0" eaLnBrk="1" latinLnBrk="0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334" indent="-325898" algn="l" defTabSz="1042872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590" indent="-260718" algn="l" defTabSz="1042872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026" indent="-260718" algn="l" defTabSz="1042872" rtl="0" eaLnBrk="1" latinLnBrk="0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462" indent="-260718" algn="l" defTabSz="1042872" rtl="0" eaLnBrk="1" latinLnBrk="0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898" indent="-260718" algn="l" defTabSz="1042872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333" indent="-260718" algn="l" defTabSz="1042872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770" indent="-260718" algn="l" defTabSz="1042872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206" indent="-260718" algn="l" defTabSz="1042872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36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72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308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744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79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16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052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487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à coins arrondis 27"/>
          <p:cNvSpPr/>
          <p:nvPr/>
        </p:nvSpPr>
        <p:spPr>
          <a:xfrm>
            <a:off x="2016014" y="955230"/>
            <a:ext cx="1224136" cy="3312369"/>
          </a:xfrm>
          <a:prstGeom prst="roundRect">
            <a:avLst/>
          </a:prstGeom>
          <a:solidFill>
            <a:srgbClr val="E42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Rectangle à coins arrondis 1"/>
          <p:cNvSpPr/>
          <p:nvPr/>
        </p:nvSpPr>
        <p:spPr>
          <a:xfrm>
            <a:off x="684287" y="954211"/>
            <a:ext cx="1224136" cy="3312370"/>
          </a:xfrm>
          <a:prstGeom prst="roundRect">
            <a:avLst/>
          </a:prstGeom>
          <a:solidFill>
            <a:srgbClr val="E42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4521352" y="3561129"/>
            <a:ext cx="2386345" cy="633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fr-FR" sz="1400" b="1" dirty="0">
                <a:solidFill>
                  <a:srgbClr val="E42A2A"/>
                </a:solidFill>
                <a:ea typeface="Verdana" panose="020B0604030504040204" pitchFamily="34" charset="0"/>
              </a:rPr>
              <a:t>accueille des tout-petits </a:t>
            </a:r>
          </a:p>
          <a:p>
            <a:pPr algn="ctr">
              <a:lnSpc>
                <a:spcPts val="1400"/>
              </a:lnSpc>
            </a:pPr>
            <a:r>
              <a:rPr lang="fr-FR" sz="1400" b="1" dirty="0">
                <a:solidFill>
                  <a:srgbClr val="E42A2A"/>
                </a:solidFill>
                <a:ea typeface="Verdana" panose="020B0604030504040204" pitchFamily="34" charset="0"/>
              </a:rPr>
              <a:t>de 0 à 3 ans </a:t>
            </a:r>
          </a:p>
          <a:p>
            <a:pPr algn="ctr">
              <a:lnSpc>
                <a:spcPts val="1400"/>
              </a:lnSpc>
            </a:pPr>
            <a:r>
              <a:rPr lang="fr-FR" sz="1400" dirty="0">
                <a:solidFill>
                  <a:srgbClr val="E42A2A"/>
                </a:solidFill>
                <a:ea typeface="Verdana" panose="020B0604030504040204" pitchFamily="34" charset="0"/>
              </a:rPr>
              <a:t>accompagnés d’un adulte.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353" y="450156"/>
            <a:ext cx="2334979" cy="2736304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3798526" y="4466850"/>
            <a:ext cx="37806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fr-FR" sz="1400" b="1" dirty="0"/>
              <a:t>Clos de l’Ermitage, 1 - 5590 CINEY</a:t>
            </a:r>
          </a:p>
          <a:p>
            <a:pPr algn="ctr">
              <a:lnSpc>
                <a:spcPts val="1200"/>
              </a:lnSpc>
            </a:pPr>
            <a:r>
              <a:rPr lang="fr-FR" sz="1100" dirty="0"/>
              <a:t>Renseignements : Eline </a:t>
            </a:r>
            <a:r>
              <a:rPr lang="fr-FR" sz="1100" dirty="0" err="1"/>
              <a:t>Fastrez</a:t>
            </a:r>
            <a:r>
              <a:rPr lang="fr-FR" sz="1100" dirty="0"/>
              <a:t> (Coordination sociale)</a:t>
            </a:r>
          </a:p>
          <a:p>
            <a:pPr algn="ctr">
              <a:lnSpc>
                <a:spcPts val="1200"/>
              </a:lnSpc>
            </a:pPr>
            <a:r>
              <a:rPr lang="fr-FR" sz="1100" dirty="0"/>
              <a:t>083/23.24.82   -   0496/12.93.20</a:t>
            </a: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1774546"/>
              </p:ext>
            </p:extLst>
          </p:nvPr>
        </p:nvGraphicFramePr>
        <p:xfrm>
          <a:off x="612279" y="306141"/>
          <a:ext cx="2664296" cy="42991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9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46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6063">
                <a:tc gridSpan="2">
                  <a:txBody>
                    <a:bodyPr/>
                    <a:lstStyle/>
                    <a:p>
                      <a:pPr algn="ctr"/>
                      <a:r>
                        <a:rPr lang="fr-BE" sz="2400" b="1" u="none" dirty="0">
                          <a:solidFill>
                            <a:srgbClr val="E42A2A"/>
                          </a:solidFill>
                          <a:latin typeface="+mn-lt"/>
                        </a:rPr>
                        <a:t>2021</a:t>
                      </a:r>
                    </a:p>
                    <a:p>
                      <a:pPr algn="ctr"/>
                      <a:r>
                        <a:rPr lang="fr-BE" sz="1200" b="1" u="none" dirty="0">
                          <a:solidFill>
                            <a:srgbClr val="E42A2A"/>
                          </a:solidFill>
                          <a:latin typeface="+mn-lt"/>
                        </a:rPr>
                        <a:t>Entre 9h00 et 12h00</a:t>
                      </a:r>
                    </a:p>
                  </a:txBody>
                  <a:tcPr marL="46800" marR="4680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BE" sz="1200" b="1" u="sng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4657" marR="64657" marT="64659" marB="6465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299">
                <a:tc>
                  <a:txBody>
                    <a:bodyPr/>
                    <a:lstStyle/>
                    <a:p>
                      <a:pPr algn="ctr"/>
                      <a:r>
                        <a:rPr lang="fr-FR" sz="1300" b="1" u="sng" dirty="0">
                          <a:solidFill>
                            <a:schemeClr val="bg1"/>
                          </a:solidFill>
                          <a:latin typeface="+mn-lt"/>
                        </a:rPr>
                        <a:t>Les jeudis</a:t>
                      </a:r>
                      <a:endParaRPr lang="fr-BE" sz="1300" b="1" u="sng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6800" marR="46800" marT="54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1" u="sng" dirty="0">
                          <a:solidFill>
                            <a:schemeClr val="bg1"/>
                          </a:solidFill>
                          <a:latin typeface="+mn-lt"/>
                        </a:rPr>
                        <a:t>Les vendredis</a:t>
                      </a:r>
                      <a:endParaRPr lang="fr-BE" sz="1300" b="1" u="sng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6800" marR="46800" marT="54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8558">
                <a:tc>
                  <a:txBody>
                    <a:bodyPr/>
                    <a:lstStyle/>
                    <a:p>
                      <a:pPr algn="ctr"/>
                      <a:r>
                        <a:rPr lang="fr-BE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14/01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22/01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8558">
                <a:tc>
                  <a:txBody>
                    <a:bodyPr/>
                    <a:lstStyle/>
                    <a:p>
                      <a:pPr algn="ctr"/>
                      <a:r>
                        <a:rPr lang="fr-BE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28/01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05/02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8558">
                <a:tc>
                  <a:txBody>
                    <a:bodyPr/>
                    <a:lstStyle/>
                    <a:p>
                      <a:pPr algn="ctr"/>
                      <a:r>
                        <a:rPr lang="fr-BE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11/02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8558">
                <a:tc>
                  <a:txBody>
                    <a:bodyPr/>
                    <a:lstStyle/>
                    <a:p>
                      <a:pPr algn="ctr"/>
                      <a:r>
                        <a:rPr lang="fr-BE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25/02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05/03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4959">
                <a:tc>
                  <a:txBody>
                    <a:bodyPr/>
                    <a:lstStyle/>
                    <a:p>
                      <a:pPr algn="ctr"/>
                      <a:r>
                        <a:rPr lang="fr-BE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11/03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300" b="1" dirty="0">
                          <a:solidFill>
                            <a:schemeClr val="bg1"/>
                          </a:solidFill>
                        </a:rPr>
                        <a:t>19/03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4959">
                <a:tc>
                  <a:txBody>
                    <a:bodyPr/>
                    <a:lstStyle/>
                    <a:p>
                      <a:pPr algn="ctr"/>
                      <a:r>
                        <a:rPr lang="fr-BE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25/03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300" b="1" dirty="0">
                          <a:solidFill>
                            <a:schemeClr val="bg1"/>
                          </a:solidFill>
                        </a:rPr>
                        <a:t>02/04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3368">
                <a:tc gridSpan="2">
                  <a:txBody>
                    <a:bodyPr/>
                    <a:lstStyle/>
                    <a:p>
                      <a:pPr algn="ctr"/>
                      <a:endParaRPr lang="fr-BE" sz="1300" b="1" u="non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 dirty="0"/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8558">
                <a:tc>
                  <a:txBody>
                    <a:bodyPr/>
                    <a:lstStyle/>
                    <a:p>
                      <a:pPr algn="ctr"/>
                      <a:r>
                        <a:rPr lang="fr-BE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22/04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8558">
                <a:tc>
                  <a:txBody>
                    <a:bodyPr/>
                    <a:lstStyle/>
                    <a:p>
                      <a:pPr algn="ctr"/>
                      <a:r>
                        <a:rPr lang="fr-FR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06/05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8558">
                <a:tc>
                  <a:txBody>
                    <a:bodyPr/>
                    <a:lstStyle/>
                    <a:p>
                      <a:pPr algn="ctr"/>
                      <a:r>
                        <a:rPr lang="fr-BE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20/05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28/05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8558">
                <a:tc>
                  <a:txBody>
                    <a:bodyPr/>
                    <a:lstStyle/>
                    <a:p>
                      <a:pPr algn="ctr"/>
                      <a:r>
                        <a:rPr lang="fr-BE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03/06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11/06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5640">
                <a:tc>
                  <a:txBody>
                    <a:bodyPr/>
                    <a:lstStyle/>
                    <a:p>
                      <a:pPr marL="0" marR="0" indent="0" algn="ctr" defTabSz="10428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17/06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8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25/06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8558">
                <a:tc>
                  <a:txBody>
                    <a:bodyPr/>
                    <a:lstStyle/>
                    <a:p>
                      <a:pPr algn="ctr"/>
                      <a:endParaRPr lang="fr-BE" sz="1300" b="1" u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BE" sz="1300" b="1" u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8558">
                <a:tc>
                  <a:txBody>
                    <a:bodyPr/>
                    <a:lstStyle/>
                    <a:p>
                      <a:pPr algn="ctr"/>
                      <a:endParaRPr lang="fr-BE" sz="1300" b="1" u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BE" sz="1300" b="1" u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26212">
                <a:tc>
                  <a:txBody>
                    <a:bodyPr/>
                    <a:lstStyle/>
                    <a:p>
                      <a:pPr algn="ctr"/>
                      <a:endParaRPr lang="fr-BE" sz="1300" b="1" u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11" name="Image 1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268AA1"/>
              </a:clrFrom>
              <a:clrTo>
                <a:srgbClr val="268AA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400000">
            <a:off x="864719" y="4783414"/>
            <a:ext cx="35921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Image 11" descr="FWB_QUADRI_VERTI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71158" y="4914652"/>
            <a:ext cx="489393" cy="377176"/>
          </a:xfrm>
          <a:prstGeom prst="rect">
            <a:avLst/>
          </a:prstGeom>
        </p:spPr>
      </p:pic>
      <p:sp>
        <p:nvSpPr>
          <p:cNvPr id="3" name="Rectangle à coins arrondis 2"/>
          <p:cNvSpPr/>
          <p:nvPr/>
        </p:nvSpPr>
        <p:spPr>
          <a:xfrm>
            <a:off x="4500711" y="3546500"/>
            <a:ext cx="2406987" cy="646331"/>
          </a:xfrm>
          <a:prstGeom prst="roundRect">
            <a:avLst/>
          </a:prstGeom>
          <a:noFill/>
          <a:ln>
            <a:solidFill>
              <a:srgbClr val="E42A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E42A2A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180231" y="4452987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000" dirty="0">
                <a:solidFill>
                  <a:srgbClr val="E42A2A"/>
                </a:solidFill>
              </a:rPr>
              <a:t>Le port de chaussettes est obligatoire pour les adultes</a:t>
            </a:r>
          </a:p>
          <a:p>
            <a:pPr algn="ctr"/>
            <a:r>
              <a:rPr lang="fr-BE" sz="1400" b="1" dirty="0">
                <a:solidFill>
                  <a:srgbClr val="E42A2A"/>
                </a:solidFill>
              </a:rPr>
              <a:t>GRATUIT</a:t>
            </a:r>
          </a:p>
        </p:txBody>
      </p:sp>
      <p:grpSp>
        <p:nvGrpSpPr>
          <p:cNvPr id="10" name="Groupe 9"/>
          <p:cNvGrpSpPr/>
          <p:nvPr/>
        </p:nvGrpSpPr>
        <p:grpSpPr>
          <a:xfrm>
            <a:off x="4840652" y="4981939"/>
            <a:ext cx="1696381" cy="230832"/>
            <a:chOff x="4748546" y="4981939"/>
            <a:chExt cx="1696381" cy="230832"/>
          </a:xfrm>
        </p:grpSpPr>
        <p:pic>
          <p:nvPicPr>
            <p:cNvPr id="13" name="Image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8546" y="5023642"/>
              <a:ext cx="147426" cy="147426"/>
            </a:xfrm>
            <a:prstGeom prst="rect">
              <a:avLst/>
            </a:prstGeom>
          </p:spPr>
        </p:pic>
        <p:sp>
          <p:nvSpPr>
            <p:cNvPr id="18" name="ZoneTexte 17"/>
            <p:cNvSpPr txBox="1"/>
            <p:nvPr/>
          </p:nvSpPr>
          <p:spPr>
            <a:xfrm>
              <a:off x="4862443" y="4981939"/>
              <a:ext cx="15824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sz="900" dirty="0"/>
                <a:t> </a:t>
              </a:r>
              <a:r>
                <a:rPr lang="fr-BE" sz="900" b="1" dirty="0"/>
                <a:t>Graines de demain  ( Ciney)</a:t>
              </a:r>
            </a:p>
          </p:txBody>
        </p:sp>
      </p:grpSp>
      <p:sp>
        <p:nvSpPr>
          <p:cNvPr id="7" name="Rectangle à coins arrondis 6"/>
          <p:cNvSpPr/>
          <p:nvPr/>
        </p:nvSpPr>
        <p:spPr>
          <a:xfrm>
            <a:off x="794798" y="2474546"/>
            <a:ext cx="2304256" cy="20785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300" b="1" dirty="0">
                <a:solidFill>
                  <a:schemeClr val="tx1"/>
                </a:solidFill>
              </a:rPr>
              <a:t>Vacances de Pâques</a:t>
            </a:r>
          </a:p>
        </p:txBody>
      </p:sp>
      <p:sp>
        <p:nvSpPr>
          <p:cNvPr id="31" name="Rectangle à coins arrondis 30"/>
          <p:cNvSpPr/>
          <p:nvPr/>
        </p:nvSpPr>
        <p:spPr>
          <a:xfrm>
            <a:off x="795322" y="3906540"/>
            <a:ext cx="2304256" cy="21602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300" b="1" dirty="0">
                <a:solidFill>
                  <a:schemeClr val="tx1"/>
                </a:solidFill>
              </a:rPr>
              <a:t>Grandes vacances Juillet-Août</a:t>
            </a:r>
          </a:p>
        </p:txBody>
      </p:sp>
      <p:sp>
        <p:nvSpPr>
          <p:cNvPr id="32" name="Rectangle à coins arrondis 31"/>
          <p:cNvSpPr/>
          <p:nvPr/>
        </p:nvSpPr>
        <p:spPr>
          <a:xfrm>
            <a:off x="2016014" y="6139805"/>
            <a:ext cx="1224136" cy="3312369"/>
          </a:xfrm>
          <a:prstGeom prst="roundRect">
            <a:avLst/>
          </a:prstGeom>
          <a:solidFill>
            <a:srgbClr val="E42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Rectangle à coins arrondis 32"/>
          <p:cNvSpPr/>
          <p:nvPr/>
        </p:nvSpPr>
        <p:spPr>
          <a:xfrm>
            <a:off x="684287" y="6138786"/>
            <a:ext cx="1224136" cy="3312370"/>
          </a:xfrm>
          <a:prstGeom prst="roundRect">
            <a:avLst/>
          </a:prstGeom>
          <a:solidFill>
            <a:srgbClr val="E42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" name="ZoneTexte 36"/>
          <p:cNvSpPr txBox="1"/>
          <p:nvPr/>
        </p:nvSpPr>
        <p:spPr>
          <a:xfrm>
            <a:off x="4521352" y="8745704"/>
            <a:ext cx="2386345" cy="633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fr-FR" sz="1400" b="1" dirty="0">
                <a:solidFill>
                  <a:srgbClr val="E42A2A"/>
                </a:solidFill>
                <a:ea typeface="Verdana" panose="020B0604030504040204" pitchFamily="34" charset="0"/>
              </a:rPr>
              <a:t>accueille des tout-petits </a:t>
            </a:r>
          </a:p>
          <a:p>
            <a:pPr algn="ctr">
              <a:lnSpc>
                <a:spcPts val="1400"/>
              </a:lnSpc>
            </a:pPr>
            <a:r>
              <a:rPr lang="fr-FR" sz="1400" b="1" dirty="0">
                <a:solidFill>
                  <a:srgbClr val="E42A2A"/>
                </a:solidFill>
                <a:ea typeface="Verdana" panose="020B0604030504040204" pitchFamily="34" charset="0"/>
              </a:rPr>
              <a:t>de 0 à 3 ans </a:t>
            </a:r>
          </a:p>
          <a:p>
            <a:pPr algn="ctr">
              <a:lnSpc>
                <a:spcPts val="1400"/>
              </a:lnSpc>
            </a:pPr>
            <a:r>
              <a:rPr lang="fr-FR" sz="1400" dirty="0">
                <a:solidFill>
                  <a:srgbClr val="E42A2A"/>
                </a:solidFill>
                <a:ea typeface="Verdana" panose="020B0604030504040204" pitchFamily="34" charset="0"/>
              </a:rPr>
              <a:t>accompagnés d’un adulte.</a:t>
            </a:r>
          </a:p>
        </p:txBody>
      </p:sp>
      <p:pic>
        <p:nvPicPr>
          <p:cNvPr id="42" name="Image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353" y="5634731"/>
            <a:ext cx="2334979" cy="2736304"/>
          </a:xfrm>
          <a:prstGeom prst="rect">
            <a:avLst/>
          </a:prstGeom>
        </p:spPr>
      </p:pic>
      <p:sp>
        <p:nvSpPr>
          <p:cNvPr id="43" name="ZoneTexte 42"/>
          <p:cNvSpPr txBox="1"/>
          <p:nvPr/>
        </p:nvSpPr>
        <p:spPr>
          <a:xfrm>
            <a:off x="3798526" y="9651425"/>
            <a:ext cx="37806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fr-FR" sz="1400" b="1" dirty="0"/>
              <a:t>Clos de l’Ermitage, 1 - 5590 CINEY</a:t>
            </a:r>
          </a:p>
          <a:p>
            <a:pPr algn="ctr">
              <a:lnSpc>
                <a:spcPts val="1200"/>
              </a:lnSpc>
            </a:pPr>
            <a:r>
              <a:rPr lang="fr-FR" sz="1100" dirty="0"/>
              <a:t>Renseignements : Eline </a:t>
            </a:r>
            <a:r>
              <a:rPr lang="fr-FR" sz="1100" dirty="0" err="1"/>
              <a:t>Fastrez</a:t>
            </a:r>
            <a:r>
              <a:rPr lang="fr-FR" sz="1100" dirty="0"/>
              <a:t> (Coordination sociale)</a:t>
            </a:r>
          </a:p>
          <a:p>
            <a:pPr algn="ctr">
              <a:lnSpc>
                <a:spcPts val="1200"/>
              </a:lnSpc>
            </a:pPr>
            <a:r>
              <a:rPr lang="fr-FR" sz="1100" dirty="0"/>
              <a:t>083/23.24.82   -   0496/12.93.20</a:t>
            </a:r>
          </a:p>
        </p:txBody>
      </p:sp>
      <p:graphicFrame>
        <p:nvGraphicFramePr>
          <p:cNvPr id="44" name="Tableau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279676"/>
              </p:ext>
            </p:extLst>
          </p:nvPr>
        </p:nvGraphicFramePr>
        <p:xfrm>
          <a:off x="612279" y="5490716"/>
          <a:ext cx="2664296" cy="4299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9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46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6063">
                <a:tc gridSpan="2">
                  <a:txBody>
                    <a:bodyPr/>
                    <a:lstStyle/>
                    <a:p>
                      <a:pPr algn="ctr"/>
                      <a:r>
                        <a:rPr lang="fr-BE" sz="2400" b="1" u="none" dirty="0">
                          <a:solidFill>
                            <a:srgbClr val="E42A2A"/>
                          </a:solidFill>
                          <a:latin typeface="+mn-lt"/>
                        </a:rPr>
                        <a:t>2021</a:t>
                      </a:r>
                    </a:p>
                    <a:p>
                      <a:pPr algn="ctr"/>
                      <a:r>
                        <a:rPr lang="fr-BE" sz="1200" b="1" u="none" dirty="0">
                          <a:solidFill>
                            <a:srgbClr val="E42A2A"/>
                          </a:solidFill>
                          <a:latin typeface="+mn-lt"/>
                        </a:rPr>
                        <a:t>Entre 9h00 et 12h00</a:t>
                      </a:r>
                    </a:p>
                  </a:txBody>
                  <a:tcPr marL="46800" marR="4680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BE" sz="1200" b="1" u="sng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64657" marR="64657" marT="64659" marB="6465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299">
                <a:tc>
                  <a:txBody>
                    <a:bodyPr/>
                    <a:lstStyle/>
                    <a:p>
                      <a:pPr algn="ctr"/>
                      <a:r>
                        <a:rPr lang="fr-FR" sz="1300" b="1" u="sng" dirty="0">
                          <a:solidFill>
                            <a:schemeClr val="bg1"/>
                          </a:solidFill>
                          <a:latin typeface="+mn-lt"/>
                        </a:rPr>
                        <a:t>Les jeudis</a:t>
                      </a:r>
                      <a:endParaRPr lang="fr-BE" sz="1300" b="1" u="sng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6800" marR="46800" marT="54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1" u="sng" dirty="0">
                          <a:solidFill>
                            <a:schemeClr val="bg1"/>
                          </a:solidFill>
                          <a:latin typeface="+mn-lt"/>
                        </a:rPr>
                        <a:t>Les vendredis</a:t>
                      </a:r>
                      <a:endParaRPr lang="fr-BE" sz="1300" b="1" u="sng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6800" marR="46800" marT="54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8558">
                <a:tc>
                  <a:txBody>
                    <a:bodyPr/>
                    <a:lstStyle/>
                    <a:p>
                      <a:pPr algn="ctr"/>
                      <a:r>
                        <a:rPr lang="fr-BE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14/01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22/01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8558">
                <a:tc>
                  <a:txBody>
                    <a:bodyPr/>
                    <a:lstStyle/>
                    <a:p>
                      <a:pPr algn="ctr"/>
                      <a:r>
                        <a:rPr lang="fr-BE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28/01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05/02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8558">
                <a:tc>
                  <a:txBody>
                    <a:bodyPr/>
                    <a:lstStyle/>
                    <a:p>
                      <a:pPr algn="ctr"/>
                      <a:r>
                        <a:rPr lang="fr-BE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11/02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8558">
                <a:tc>
                  <a:txBody>
                    <a:bodyPr/>
                    <a:lstStyle/>
                    <a:p>
                      <a:pPr algn="ctr"/>
                      <a:r>
                        <a:rPr lang="fr-BE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25/02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05/03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4959">
                <a:tc>
                  <a:txBody>
                    <a:bodyPr/>
                    <a:lstStyle/>
                    <a:p>
                      <a:pPr algn="ctr"/>
                      <a:r>
                        <a:rPr lang="fr-BE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11/03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300" b="1" dirty="0">
                          <a:solidFill>
                            <a:schemeClr val="bg1"/>
                          </a:solidFill>
                        </a:rPr>
                        <a:t>19/03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4959">
                <a:tc>
                  <a:txBody>
                    <a:bodyPr/>
                    <a:lstStyle/>
                    <a:p>
                      <a:pPr algn="ctr"/>
                      <a:r>
                        <a:rPr lang="fr-BE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25/03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300" b="1" dirty="0">
                          <a:solidFill>
                            <a:schemeClr val="bg1"/>
                          </a:solidFill>
                        </a:rPr>
                        <a:t>02/04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3369">
                <a:tc gridSpan="2">
                  <a:txBody>
                    <a:bodyPr/>
                    <a:lstStyle/>
                    <a:p>
                      <a:pPr algn="ctr"/>
                      <a:endParaRPr lang="fr-BE" sz="1300" b="1" u="non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 dirty="0"/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8558">
                <a:tc>
                  <a:txBody>
                    <a:bodyPr/>
                    <a:lstStyle/>
                    <a:p>
                      <a:pPr algn="ctr"/>
                      <a:r>
                        <a:rPr lang="fr-BE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22/04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8558">
                <a:tc>
                  <a:txBody>
                    <a:bodyPr/>
                    <a:lstStyle/>
                    <a:p>
                      <a:pPr algn="ctr"/>
                      <a:r>
                        <a:rPr lang="fr-FR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06/05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8558">
                <a:tc>
                  <a:txBody>
                    <a:bodyPr/>
                    <a:lstStyle/>
                    <a:p>
                      <a:pPr algn="ctr"/>
                      <a:r>
                        <a:rPr lang="fr-BE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20/05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28/05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8558">
                <a:tc>
                  <a:txBody>
                    <a:bodyPr/>
                    <a:lstStyle/>
                    <a:p>
                      <a:pPr algn="ctr"/>
                      <a:r>
                        <a:rPr lang="fr-BE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03/06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11/06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5640">
                <a:tc>
                  <a:txBody>
                    <a:bodyPr/>
                    <a:lstStyle/>
                    <a:p>
                      <a:pPr marL="0" marR="0" indent="0" algn="ctr" defTabSz="10428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17/06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0428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300" b="1" u="none" dirty="0">
                          <a:solidFill>
                            <a:schemeClr val="bg1"/>
                          </a:solidFill>
                          <a:latin typeface="+mn-lt"/>
                        </a:rPr>
                        <a:t>25/06</a:t>
                      </a: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8558">
                <a:tc>
                  <a:txBody>
                    <a:bodyPr/>
                    <a:lstStyle/>
                    <a:p>
                      <a:pPr algn="ctr"/>
                      <a:endParaRPr lang="fr-BE" sz="1300" b="1" u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BE" sz="1300" b="1" u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8558">
                <a:tc>
                  <a:txBody>
                    <a:bodyPr/>
                    <a:lstStyle/>
                    <a:p>
                      <a:pPr algn="ctr"/>
                      <a:endParaRPr lang="fr-BE" sz="1300" b="1" u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BE" sz="1300" b="1" u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26212">
                <a:tc>
                  <a:txBody>
                    <a:bodyPr/>
                    <a:lstStyle/>
                    <a:p>
                      <a:pPr algn="ctr"/>
                      <a:endParaRPr lang="fr-BE" sz="1300" b="1" u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 marL="46800" marR="46800" marT="1800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45" name="Image 4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268AA1"/>
              </a:clrFrom>
              <a:clrTo>
                <a:srgbClr val="268AA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400000">
            <a:off x="864719" y="9967989"/>
            <a:ext cx="35921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Image 45" descr="FWB_QUADRI_VERTI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71158" y="10099227"/>
            <a:ext cx="489393" cy="377176"/>
          </a:xfrm>
          <a:prstGeom prst="rect">
            <a:avLst/>
          </a:prstGeom>
        </p:spPr>
      </p:pic>
      <p:sp>
        <p:nvSpPr>
          <p:cNvPr id="47" name="Rectangle à coins arrondis 46"/>
          <p:cNvSpPr/>
          <p:nvPr/>
        </p:nvSpPr>
        <p:spPr>
          <a:xfrm>
            <a:off x="4500711" y="8731075"/>
            <a:ext cx="2406987" cy="646331"/>
          </a:xfrm>
          <a:prstGeom prst="roundRect">
            <a:avLst/>
          </a:prstGeom>
          <a:noFill/>
          <a:ln>
            <a:solidFill>
              <a:srgbClr val="E42A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E42A2A"/>
              </a:solidFill>
            </a:endParaRPr>
          </a:p>
        </p:txBody>
      </p:sp>
      <p:sp>
        <p:nvSpPr>
          <p:cNvPr id="48" name="ZoneTexte 47"/>
          <p:cNvSpPr txBox="1"/>
          <p:nvPr/>
        </p:nvSpPr>
        <p:spPr>
          <a:xfrm>
            <a:off x="180231" y="9637562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000" dirty="0">
                <a:solidFill>
                  <a:srgbClr val="E42A2A"/>
                </a:solidFill>
              </a:rPr>
              <a:t>Le port de chaussettes est obligatoire pour les adultes</a:t>
            </a:r>
          </a:p>
          <a:p>
            <a:pPr algn="ctr"/>
            <a:r>
              <a:rPr lang="fr-BE" sz="1400" b="1" dirty="0">
                <a:solidFill>
                  <a:srgbClr val="E42A2A"/>
                </a:solidFill>
              </a:rPr>
              <a:t>GRATUIT</a:t>
            </a:r>
          </a:p>
        </p:txBody>
      </p:sp>
      <p:grpSp>
        <p:nvGrpSpPr>
          <p:cNvPr id="49" name="Groupe 48"/>
          <p:cNvGrpSpPr/>
          <p:nvPr/>
        </p:nvGrpSpPr>
        <p:grpSpPr>
          <a:xfrm>
            <a:off x="4840652" y="10166514"/>
            <a:ext cx="1696381" cy="230832"/>
            <a:chOff x="4748546" y="4981939"/>
            <a:chExt cx="1696381" cy="230832"/>
          </a:xfrm>
        </p:grpSpPr>
        <p:pic>
          <p:nvPicPr>
            <p:cNvPr id="50" name="Image 4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8546" y="5023642"/>
              <a:ext cx="147426" cy="147426"/>
            </a:xfrm>
            <a:prstGeom prst="rect">
              <a:avLst/>
            </a:prstGeom>
          </p:spPr>
        </p:pic>
        <p:sp>
          <p:nvSpPr>
            <p:cNvPr id="51" name="ZoneTexte 50"/>
            <p:cNvSpPr txBox="1"/>
            <p:nvPr/>
          </p:nvSpPr>
          <p:spPr>
            <a:xfrm>
              <a:off x="4862443" y="4981939"/>
              <a:ext cx="158248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sz="900" dirty="0"/>
                <a:t> </a:t>
              </a:r>
              <a:r>
                <a:rPr lang="fr-BE" sz="900" b="1" dirty="0"/>
                <a:t>Graines de demain  ( Ciney)</a:t>
              </a:r>
            </a:p>
          </p:txBody>
        </p:sp>
      </p:grpSp>
      <p:sp>
        <p:nvSpPr>
          <p:cNvPr id="52" name="Rectangle à coins arrondis 51"/>
          <p:cNvSpPr/>
          <p:nvPr/>
        </p:nvSpPr>
        <p:spPr>
          <a:xfrm>
            <a:off x="794798" y="7659121"/>
            <a:ext cx="2304256" cy="20785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300" b="1" dirty="0">
                <a:solidFill>
                  <a:schemeClr val="tx1"/>
                </a:solidFill>
              </a:rPr>
              <a:t>Vacances de Pâques</a:t>
            </a:r>
          </a:p>
        </p:txBody>
      </p:sp>
      <p:sp>
        <p:nvSpPr>
          <p:cNvPr id="53" name="Rectangle à coins arrondis 52"/>
          <p:cNvSpPr/>
          <p:nvPr/>
        </p:nvSpPr>
        <p:spPr>
          <a:xfrm>
            <a:off x="795322" y="9091115"/>
            <a:ext cx="2304256" cy="21602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300" b="1" dirty="0">
                <a:solidFill>
                  <a:schemeClr val="tx1"/>
                </a:solidFill>
              </a:rPr>
              <a:t>Grandes vacances Juillet-Août</a:t>
            </a:r>
          </a:p>
        </p:txBody>
      </p:sp>
    </p:spTree>
    <p:extLst>
      <p:ext uri="{BB962C8B-B14F-4D97-AF65-F5344CB8AC3E}">
        <p14:creationId xmlns:p14="http://schemas.microsoft.com/office/powerpoint/2010/main" val="2343963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à coins arrondis 26"/>
          <p:cNvSpPr/>
          <p:nvPr/>
        </p:nvSpPr>
        <p:spPr>
          <a:xfrm>
            <a:off x="147144" y="4705470"/>
            <a:ext cx="7344816" cy="489366"/>
          </a:xfrm>
          <a:prstGeom prst="round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à coins arrondis 25"/>
          <p:cNvSpPr/>
          <p:nvPr/>
        </p:nvSpPr>
        <p:spPr>
          <a:xfrm>
            <a:off x="3924646" y="494608"/>
            <a:ext cx="3384377" cy="4104456"/>
          </a:xfrm>
          <a:prstGeom prst="roundRect">
            <a:avLst/>
          </a:prstGeom>
          <a:solidFill>
            <a:schemeClr val="bg1"/>
          </a:solidFill>
          <a:ln>
            <a:solidFill>
              <a:srgbClr val="E42A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à coins arrondis 24"/>
          <p:cNvSpPr/>
          <p:nvPr/>
        </p:nvSpPr>
        <p:spPr>
          <a:xfrm>
            <a:off x="324247" y="494608"/>
            <a:ext cx="3312368" cy="4104456"/>
          </a:xfrm>
          <a:prstGeom prst="roundRect">
            <a:avLst/>
          </a:prstGeom>
          <a:solidFill>
            <a:schemeClr val="bg1"/>
          </a:solidFill>
          <a:ln>
            <a:solidFill>
              <a:srgbClr val="E42A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/>
          <p:cNvSpPr>
            <a:spLocks noChangeAspect="1"/>
          </p:cNvSpPr>
          <p:nvPr/>
        </p:nvSpPr>
        <p:spPr>
          <a:xfrm>
            <a:off x="180230" y="162124"/>
            <a:ext cx="1368000" cy="1368000"/>
          </a:xfrm>
          <a:prstGeom prst="ellipse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llipse 6"/>
          <p:cNvSpPr/>
          <p:nvPr/>
        </p:nvSpPr>
        <p:spPr>
          <a:xfrm>
            <a:off x="5400811" y="206576"/>
            <a:ext cx="2016224" cy="2016224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2196455" y="3158904"/>
            <a:ext cx="1512168" cy="1512168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360463" y="1671704"/>
            <a:ext cx="34921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400" dirty="0"/>
              <a:t>Regarder,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400" dirty="0"/>
              <a:t>jouer, sauter, grimper,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400" dirty="0"/>
              <a:t>échanger et partager avec les copains, me préparer à rentrer à l’école,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400" dirty="0"/>
              <a:t>faire de nouvelles expériences enrichissantes.</a:t>
            </a:r>
          </a:p>
          <a:p>
            <a:endParaRPr lang="fr-FR" sz="1600" dirty="0"/>
          </a:p>
        </p:txBody>
      </p:sp>
      <p:sp>
        <p:nvSpPr>
          <p:cNvPr id="16" name="ZoneTexte 15"/>
          <p:cNvSpPr txBox="1"/>
          <p:nvPr/>
        </p:nvSpPr>
        <p:spPr>
          <a:xfrm>
            <a:off x="1728001" y="476605"/>
            <a:ext cx="15485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+mj-lt"/>
              </a:rPr>
              <a:t>Moi je pourrai :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3996655" y="2564837"/>
            <a:ext cx="33843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400" dirty="0">
                <a:latin typeface="+mj-lt"/>
              </a:rPr>
              <a:t>Jouer et prendre du plaisir avec nous,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400" dirty="0">
                <a:latin typeface="+mj-lt"/>
              </a:rPr>
              <a:t>rencontrer d’autres parents et parler avec eux,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400" dirty="0">
                <a:latin typeface="+mj-lt"/>
              </a:rPr>
              <a:t>regarder ce dont je suis capable.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4176463" y="494608"/>
            <a:ext cx="21964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  <a:latin typeface="+mj-lt"/>
              </a:rPr>
              <a:t>et vous </a:t>
            </a:r>
          </a:p>
          <a:p>
            <a:r>
              <a:rPr lang="fr-FR" sz="2400" b="1" dirty="0">
                <a:solidFill>
                  <a:srgbClr val="C00000"/>
                </a:solidFill>
                <a:latin typeface="+mj-lt"/>
              </a:rPr>
              <a:t>papa, </a:t>
            </a:r>
          </a:p>
          <a:p>
            <a:r>
              <a:rPr lang="fr-FR" sz="2400" b="1" dirty="0">
                <a:solidFill>
                  <a:srgbClr val="C00000"/>
                </a:solidFill>
                <a:latin typeface="+mj-lt"/>
              </a:rPr>
              <a:t>maman,</a:t>
            </a:r>
          </a:p>
          <a:p>
            <a:r>
              <a:rPr lang="fr-FR" sz="2400" b="1" dirty="0">
                <a:solidFill>
                  <a:srgbClr val="C00000"/>
                </a:solidFill>
                <a:latin typeface="+mj-lt"/>
              </a:rPr>
              <a:t>vous </a:t>
            </a:r>
          </a:p>
          <a:p>
            <a:r>
              <a:rPr lang="fr-FR" sz="2400" b="1" dirty="0">
                <a:solidFill>
                  <a:srgbClr val="C00000"/>
                </a:solidFill>
                <a:latin typeface="+mj-lt"/>
              </a:rPr>
              <a:t>pourrez  :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612279" y="3110703"/>
            <a:ext cx="23042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dirty="0">
                <a:solidFill>
                  <a:srgbClr val="C00000"/>
                </a:solidFill>
                <a:latin typeface="+mj-lt"/>
              </a:rPr>
              <a:t>… je partirai à la découverte </a:t>
            </a:r>
          </a:p>
          <a:p>
            <a:r>
              <a:rPr lang="fr-FR" sz="1800" dirty="0">
                <a:solidFill>
                  <a:srgbClr val="C00000"/>
                </a:solidFill>
                <a:latin typeface="+mj-lt"/>
              </a:rPr>
              <a:t>d’un nouveau </a:t>
            </a:r>
          </a:p>
          <a:p>
            <a:r>
              <a:rPr lang="fr-FR" sz="1800" dirty="0">
                <a:solidFill>
                  <a:srgbClr val="C00000"/>
                </a:solidFill>
                <a:latin typeface="+mj-lt"/>
              </a:rPr>
              <a:t>monde.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4284687" y="3603726"/>
            <a:ext cx="28367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dirty="0">
                <a:latin typeface="+mj-lt"/>
              </a:rPr>
              <a:t>… il paraît qu’on est même accueilli avec une boisson et des biscuits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-35793" y="4698628"/>
            <a:ext cx="7561263" cy="489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200" kern="0" dirty="0">
                <a:latin typeface="Comic Sans MS"/>
                <a:ea typeface="Times New Roman"/>
              </a:rPr>
              <a:t>L’enfant est accompagné d’un parent qui participe à l’activité.</a:t>
            </a:r>
            <a:endParaRPr lang="fr-BE" sz="1200" kern="0" dirty="0">
              <a:latin typeface="Arial"/>
              <a:ea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BE" sz="1200" dirty="0">
                <a:latin typeface="Comic Sans MS"/>
                <a:ea typeface="Times New Roman"/>
                <a:cs typeface="Arial"/>
              </a:rPr>
              <a:t>Cet espace ludique est encadré par des professionnels qui sont à l’écoute des enfants et des parents.</a:t>
            </a:r>
            <a:endParaRPr lang="fr-BE" sz="1200" dirty="0">
              <a:ea typeface="Times New Roman"/>
              <a:cs typeface="Times New Roman"/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130310" y="10041910"/>
            <a:ext cx="7344816" cy="489366"/>
          </a:xfrm>
          <a:prstGeom prst="round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à coins arrondis 22"/>
          <p:cNvSpPr/>
          <p:nvPr/>
        </p:nvSpPr>
        <p:spPr>
          <a:xfrm>
            <a:off x="3946733" y="5706739"/>
            <a:ext cx="3384377" cy="4104456"/>
          </a:xfrm>
          <a:prstGeom prst="roundRect">
            <a:avLst/>
          </a:prstGeom>
          <a:solidFill>
            <a:schemeClr val="bg1"/>
          </a:solidFill>
          <a:ln>
            <a:solidFill>
              <a:srgbClr val="E42A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à coins arrondis 23"/>
          <p:cNvSpPr/>
          <p:nvPr/>
        </p:nvSpPr>
        <p:spPr>
          <a:xfrm>
            <a:off x="346334" y="5706739"/>
            <a:ext cx="3312368" cy="4104456"/>
          </a:xfrm>
          <a:prstGeom prst="roundRect">
            <a:avLst/>
          </a:prstGeom>
          <a:solidFill>
            <a:schemeClr val="bg1"/>
          </a:solidFill>
          <a:ln>
            <a:solidFill>
              <a:srgbClr val="E42A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llipse 27"/>
          <p:cNvSpPr>
            <a:spLocks noChangeAspect="1"/>
          </p:cNvSpPr>
          <p:nvPr/>
        </p:nvSpPr>
        <p:spPr>
          <a:xfrm>
            <a:off x="202317" y="5418860"/>
            <a:ext cx="1368000" cy="1368000"/>
          </a:xfrm>
          <a:prstGeom prst="ellipse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Ellipse 28"/>
          <p:cNvSpPr/>
          <p:nvPr/>
        </p:nvSpPr>
        <p:spPr>
          <a:xfrm>
            <a:off x="5422898" y="5490716"/>
            <a:ext cx="2016224" cy="2016224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/>
          <p:cNvSpPr/>
          <p:nvPr/>
        </p:nvSpPr>
        <p:spPr>
          <a:xfrm>
            <a:off x="2218542" y="8443044"/>
            <a:ext cx="1512168" cy="1512168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/>
          <p:cNvSpPr txBox="1"/>
          <p:nvPr/>
        </p:nvSpPr>
        <p:spPr>
          <a:xfrm>
            <a:off x="382550" y="6883835"/>
            <a:ext cx="34921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400" dirty="0"/>
              <a:t>Regarder,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400" dirty="0"/>
              <a:t>jouer, sauter, grimper,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400" dirty="0"/>
              <a:t>échanger et partager avec les copains, me préparer à rentrer à l’école,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400" dirty="0"/>
              <a:t>faire de nouvelles expériences enrichissantes.</a:t>
            </a:r>
          </a:p>
          <a:p>
            <a:endParaRPr lang="fr-FR" sz="1600" dirty="0"/>
          </a:p>
        </p:txBody>
      </p:sp>
      <p:sp>
        <p:nvSpPr>
          <p:cNvPr id="32" name="ZoneTexte 31"/>
          <p:cNvSpPr txBox="1"/>
          <p:nvPr/>
        </p:nvSpPr>
        <p:spPr>
          <a:xfrm>
            <a:off x="1750088" y="5688736"/>
            <a:ext cx="15485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00000"/>
                </a:solidFill>
                <a:latin typeface="+mj-lt"/>
              </a:rPr>
              <a:t>Moi je pourrai :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4018742" y="7776968"/>
            <a:ext cx="33843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400" dirty="0">
                <a:latin typeface="+mj-lt"/>
              </a:rPr>
              <a:t>Jouer et prendre du plaisir avec nous,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400" dirty="0">
                <a:latin typeface="+mj-lt"/>
              </a:rPr>
              <a:t>rencontrer d’autres parents et parler avec eux,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400" dirty="0">
                <a:latin typeface="+mj-lt"/>
              </a:rPr>
              <a:t>regarder ce dont je suis capable.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4198550" y="5706739"/>
            <a:ext cx="21964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  <a:latin typeface="+mj-lt"/>
              </a:rPr>
              <a:t>et vous </a:t>
            </a:r>
          </a:p>
          <a:p>
            <a:r>
              <a:rPr lang="fr-FR" sz="2400" b="1" dirty="0">
                <a:solidFill>
                  <a:srgbClr val="C00000"/>
                </a:solidFill>
                <a:latin typeface="+mj-lt"/>
              </a:rPr>
              <a:t>papa, </a:t>
            </a:r>
          </a:p>
          <a:p>
            <a:r>
              <a:rPr lang="fr-FR" sz="2400" b="1" dirty="0">
                <a:solidFill>
                  <a:srgbClr val="C00000"/>
                </a:solidFill>
                <a:latin typeface="+mj-lt"/>
              </a:rPr>
              <a:t>maman,</a:t>
            </a:r>
          </a:p>
          <a:p>
            <a:r>
              <a:rPr lang="fr-FR" sz="2400" b="1" dirty="0">
                <a:solidFill>
                  <a:srgbClr val="C00000"/>
                </a:solidFill>
                <a:latin typeface="+mj-lt"/>
              </a:rPr>
              <a:t>vous </a:t>
            </a:r>
          </a:p>
          <a:p>
            <a:r>
              <a:rPr lang="fr-FR" sz="2400" b="1" dirty="0">
                <a:solidFill>
                  <a:srgbClr val="C00000"/>
                </a:solidFill>
                <a:latin typeface="+mj-lt"/>
              </a:rPr>
              <a:t>pourrez  :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634366" y="8322834"/>
            <a:ext cx="23042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dirty="0">
                <a:solidFill>
                  <a:srgbClr val="C00000"/>
                </a:solidFill>
                <a:latin typeface="+mj-lt"/>
              </a:rPr>
              <a:t>… je partirai à la découverte </a:t>
            </a:r>
          </a:p>
          <a:p>
            <a:r>
              <a:rPr lang="fr-FR" sz="1800" dirty="0">
                <a:solidFill>
                  <a:srgbClr val="C00000"/>
                </a:solidFill>
                <a:latin typeface="+mj-lt"/>
              </a:rPr>
              <a:t>d’un nouveau </a:t>
            </a:r>
          </a:p>
          <a:p>
            <a:r>
              <a:rPr lang="fr-FR" sz="1800" dirty="0">
                <a:solidFill>
                  <a:srgbClr val="C00000"/>
                </a:solidFill>
                <a:latin typeface="+mj-lt"/>
              </a:rPr>
              <a:t>monde.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4306774" y="8815857"/>
            <a:ext cx="28367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dirty="0">
                <a:latin typeface="+mj-lt"/>
              </a:rPr>
              <a:t>… il paraît qu’on est même accueilli avec une boisson et des biscuits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-13706" y="10041910"/>
            <a:ext cx="7561263" cy="48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200" kern="0" dirty="0">
                <a:latin typeface="Comic Sans MS"/>
                <a:ea typeface="Times New Roman"/>
              </a:rPr>
              <a:t>L’enfant est accompagné d’un parent qui participe à l’activité.</a:t>
            </a:r>
            <a:endParaRPr lang="fr-BE" sz="1200" kern="0" dirty="0">
              <a:latin typeface="Arial"/>
              <a:ea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BE" sz="1200" dirty="0">
                <a:latin typeface="Comic Sans MS"/>
                <a:ea typeface="Times New Roman"/>
                <a:cs typeface="Arial"/>
              </a:rPr>
              <a:t>Cet espace ludique est encadré par des professionnels qui sont à l’écoute des enfants et des parents.</a:t>
            </a:r>
            <a:endParaRPr lang="fr-BE" sz="1200" dirty="0"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197030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1450</TotalTime>
  <Words>400</Words>
  <Application>Microsoft Office PowerPoint</Application>
  <PresentationFormat>Personnalisé</PresentationFormat>
  <Paragraphs>112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Calibri</vt:lpstr>
      <vt:lpstr>Comic Sans MS</vt:lpstr>
      <vt:lpstr>Wingdings</vt:lpstr>
      <vt:lpstr>Thème Office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ol</dc:creator>
  <cp:lastModifiedBy>Coline Dubois</cp:lastModifiedBy>
  <cp:revision>144</cp:revision>
  <cp:lastPrinted>2020-03-05T08:43:08Z</cp:lastPrinted>
  <dcterms:created xsi:type="dcterms:W3CDTF">2014-05-23T07:04:00Z</dcterms:created>
  <dcterms:modified xsi:type="dcterms:W3CDTF">2021-02-15T13:32:18Z</dcterms:modified>
</cp:coreProperties>
</file>